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94" r:id="rId17"/>
    <p:sldId id="263" r:id="rId18"/>
    <p:sldId id="264" r:id="rId19"/>
    <p:sldId id="273" r:id="rId20"/>
    <p:sldId id="292" r:id="rId21"/>
    <p:sldId id="293" r:id="rId22"/>
    <p:sldId id="291"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94"/>
            <p14:sldId id="263"/>
            <p14:sldId id="264"/>
            <p14:sldId id="273"/>
            <p14:sldId id="292"/>
            <p14:sldId id="293"/>
          </p14:sldIdLst>
        </p14:section>
        <p14:section name="Future Development" id="{20176FF0-4248-465F-842D-69DEF393F048}">
          <p14:sldIdLst>
            <p14:sldId id="291"/>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3" autoAdjust="0"/>
    <p:restoredTop sz="94660"/>
  </p:normalViewPr>
  <p:slideViewPr>
    <p:cSldViewPr snapToGrid="0">
      <p:cViewPr varScale="1">
        <p:scale>
          <a:sx n="158" d="100"/>
          <a:sy n="158" d="100"/>
        </p:scale>
        <p:origin x="-4"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1/28/2021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10000"/>
          </a:bodyPr>
          <a:lstStyle/>
          <a:p>
            <a:r>
              <a:rPr lang="en-US" dirty="0"/>
              <a:t>When running the AeroComBAT interface, you will be immediately placed into the cross-sectional analysis environment, seen right</a:t>
            </a:r>
          </a:p>
          <a:p>
            <a:r>
              <a:rPr lang="en-US" dirty="0"/>
              <a:t>Cross-sections can then be imported using the “File-&gt;Load AeroComBAT Input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queried</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0" name="Content Placeholder 9">
            <a:extLst>
              <a:ext uri="{FF2B5EF4-FFF2-40B4-BE49-F238E27FC236}">
                <a16:creationId xmlns:a16="http://schemas.microsoft.com/office/drawing/2014/main" id="{66D680C1-C6D4-4AFB-A4B9-4D4B598803E6}"/>
              </a:ext>
            </a:extLst>
          </p:cNvPr>
          <p:cNvPicPr>
            <a:picLocks noGrp="1" noChangeAspect="1"/>
          </p:cNvPicPr>
          <p:nvPr>
            <p:ph sz="half" idx="2"/>
          </p:nvPr>
        </p:nvPicPr>
        <p:blipFill>
          <a:blip r:embed="rId2"/>
          <a:stretch>
            <a:fillRect/>
          </a:stretch>
        </p:blipFill>
        <p:spPr>
          <a:xfrm>
            <a:off x="6338318" y="911224"/>
            <a:ext cx="5580342" cy="5832467"/>
          </a:xfrm>
          <a:prstGeom prst="rect">
            <a:avLst/>
          </a:prstGeom>
        </p:spPr>
      </p:pic>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a:bodyPr>
          <a:lstStyle/>
          <a:p>
            <a:r>
              <a:rPr lang="en-US" dirty="0"/>
              <a:t>If the user has optionally installed </a:t>
            </a:r>
            <a:r>
              <a:rPr lang="en-US" dirty="0" err="1"/>
              <a:t>pyNastran</a:t>
            </a:r>
            <a:r>
              <a:rPr lang="en-US" dirty="0"/>
              <a:t>, the user will be able to import a simple NASTRAN run deck using the “File-&gt;Import</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8" name="Content Placeholder 7">
            <a:extLst>
              <a:ext uri="{FF2B5EF4-FFF2-40B4-BE49-F238E27FC236}">
                <a16:creationId xmlns:a16="http://schemas.microsoft.com/office/drawing/2014/main" id="{573999CC-C136-47AF-9CCB-B44BCFA82FF8}"/>
              </a:ext>
            </a:extLst>
          </p:cNvPr>
          <p:cNvPicPr>
            <a:picLocks noGrp="1" noChangeAspect="1"/>
          </p:cNvPicPr>
          <p:nvPr>
            <p:ph sz="half" idx="2"/>
          </p:nvPr>
        </p:nvPicPr>
        <p:blipFill>
          <a:blip r:embed="rId2"/>
          <a:stretch>
            <a:fillRect/>
          </a:stretch>
        </p:blipFill>
        <p:spPr>
          <a:xfrm>
            <a:off x="6712128" y="1087438"/>
            <a:ext cx="4831995" cy="5035550"/>
          </a:xfrm>
        </p:spPr>
      </p:pic>
    </p:spTree>
    <p:extLst>
      <p:ext uri="{BB962C8B-B14F-4D97-AF65-F5344CB8AC3E}">
        <p14:creationId xmlns:p14="http://schemas.microsoft.com/office/powerpoint/2010/main" val="69050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A28DDC-9094-46E8-9779-3CE8C6F9E086}"/>
              </a:ext>
            </a:extLst>
          </p:cNvPr>
          <p:cNvPicPr>
            <a:picLocks noGrp="1" noChangeAspect="1"/>
          </p:cNvPicPr>
          <p:nvPr>
            <p:ph sz="half" idx="2"/>
          </p:nvPr>
        </p:nvPicPr>
        <p:blipFill>
          <a:blip r:embed="rId2"/>
          <a:stretch>
            <a:fillRect/>
          </a:stretch>
        </p:blipFill>
        <p:spPr>
          <a:xfrm>
            <a:off x="6711835" y="1087438"/>
            <a:ext cx="4832581" cy="5035550"/>
          </a:xfrm>
        </p:spPr>
      </p:pic>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20000"/>
          </a:bodyPr>
          <a:lstStyle/>
          <a:p>
            <a:r>
              <a:rPr lang="en-US" dirty="0"/>
              <a:t>Having loaded in a cross-section, the successfully loaded cross-sections can be activated one at a time using the cross-section selection tool:</a:t>
            </a:r>
          </a:p>
          <a:p>
            <a:pPr lvl="1"/>
            <a:r>
              <a:rPr lang="en-US" dirty="0"/>
              <a:t>“Cross-Section-&gt;Select Section”</a:t>
            </a:r>
          </a:p>
          <a:p>
            <a:r>
              <a:rPr lang="en-US" dirty="0"/>
              <a:t>Once activated, the section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3"/>
          <a:stretch>
            <a:fillRect/>
          </a:stretch>
        </p:blipFill>
        <p:spPr>
          <a:xfrm>
            <a:off x="8878970" y="5857130"/>
            <a:ext cx="2833573" cy="817648"/>
          </a:xfrm>
          <a:prstGeom prst="rect">
            <a:avLst/>
          </a:prstGeom>
        </p:spPr>
      </p:pic>
      <p:sp>
        <p:nvSpPr>
          <p:cNvPr id="8" name="Rectangle 7">
            <a:extLst>
              <a:ext uri="{FF2B5EF4-FFF2-40B4-BE49-F238E27FC236}">
                <a16:creationId xmlns:a16="http://schemas.microsoft.com/office/drawing/2014/main" id="{11F20B4C-5977-41A9-8B64-767B115E0BE1}"/>
              </a:ext>
            </a:extLst>
          </p:cNvPr>
          <p:cNvSpPr/>
          <p:nvPr/>
        </p:nvSpPr>
        <p:spPr>
          <a:xfrm>
            <a:off x="6841359" y="5577437"/>
            <a:ext cx="833070" cy="153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857130"/>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lstStyle/>
              <a:p>
                <a:r>
                  <a:rPr lang="en-US" dirty="0"/>
                  <a:t>Information about the model can be viewed requested to the command line using the “File-&gt;Print Entity” command. This brings up an Entity Printing window, where the user can select different AeroComBAT entities to be printed</a:t>
                </a:r>
              </a:p>
              <a:p>
                <a:pPr lvl="1"/>
                <a:r>
                  <a:rPr lang="en-US" dirty="0"/>
                  <a:t>Seen right are the cross-sectional parameters for Cross-Section 2 that was analyzed on the previous slide</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endParaRPr lang="en-US" b="1" dirty="0"/>
              </a:p>
            </p:txBody>
          </p:sp>
        </mc:Choice>
        <mc:Fallback xmlns="">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b="-969"/>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2.3.2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3C5EE06-072E-4B42-BBD1-1ABBB9488CAE}"/>
              </a:ext>
            </a:extLst>
          </p:cNvPr>
          <p:cNvPicPr>
            <a:picLocks noGrp="1" noChangeAspect="1"/>
          </p:cNvPicPr>
          <p:nvPr>
            <p:ph sz="half" idx="2"/>
          </p:nvPr>
        </p:nvPicPr>
        <p:blipFill>
          <a:blip r:embed="rId2"/>
          <a:stretch>
            <a:fillRect/>
          </a:stretch>
        </p:blipFill>
        <p:spPr>
          <a:xfrm>
            <a:off x="6431035" y="917793"/>
            <a:ext cx="5659075" cy="5940207"/>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2.3.3 – AeroComBAT cross-sectional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fontScale="77500" lnSpcReduction="20000"/>
              </a:bodyPr>
              <a:lstStyle/>
              <a:p>
                <a:r>
                  <a:rPr lang="en-US" dirty="0"/>
                  <a:t>In order to load a cross-section, first select it from the “Cross-Section” drop down menu and analyze the cross-section if you have not already done so</a:t>
                </a:r>
              </a:p>
              <a:p>
                <a:r>
                  <a:rPr lang="en-US" dirty="0"/>
                  <a:t>Click the Cross-Section Loading Tab in order to apply loads to our cross-section</a:t>
                </a:r>
              </a:p>
              <a:p>
                <a:r>
                  <a:rPr lang="en-US" dirty="0"/>
                  <a:t>By default, the user is able to apply any arbitrary 6DOF beam load to the section using the “Custom” Loading Source option. In the example left, the cross-section was loaded with:</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0.,0.,0.,10.,0.,10.</m:t>
                        </m:r>
                      </m:e>
                    </m:d>
                  </m:oMath>
                </a14:m>
                <a:endParaRPr lang="en-US" dirty="0"/>
              </a:p>
              <a:p>
                <a:r>
                  <a:rPr lang="en-US" dirty="0"/>
                  <a:t>Having entered the load, the user may set the desired contour from the Contour drop down, and then click “Load Cross-Section” which will apply the given loading to the cross-section, and display the selected contour.</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 and where the beam cross-section will be loaded</a:t>
                </a:r>
              </a:p>
              <a:p>
                <a:r>
                  <a:rPr lang="en-US" dirty="0"/>
                  <a:t>Warping displacements will automatically be applied to the cross-section, however these displacements can be exaggerated using the “Warping Displacement Scale” functionality</a:t>
                </a:r>
              </a:p>
              <a:p>
                <a:pPr lvl="1"/>
                <a:r>
                  <a:rPr lang="en-US" dirty="0"/>
                  <a:t>Generally these warping displacements only have limited functionality as they don’t describe the anything about the global behavior, though they can indicate significant compliance in the shear and torsion DOFS</a:t>
                </a:r>
              </a:p>
            </p:txBody>
          </p:sp>
        </mc:Choice>
        <mc:Fallback>
          <p:sp>
            <p:nvSpPr>
              <p:cNvPr id="3" name="Content Placeholder 2">
                <a:extLst>
                  <a:ext uri="{FF2B5EF4-FFF2-40B4-BE49-F238E27FC236}">
                    <a16:creationId xmlns:a16="http://schemas.microsoft.com/office/drawing/2014/main" id="{13E4FC79-F8AD-4BBD-81F9-DF4A573F5448}"/>
                  </a:ext>
                </a:extLst>
              </p:cNvPr>
              <p:cNvSpPr>
                <a:spLocks noGrp="1" noRot="1" noChangeAspect="1" noMove="1" noResize="1" noEditPoints="1" noAdjustHandles="1" noChangeArrowheads="1" noChangeShapeType="1" noTextEdit="1"/>
              </p:cNvSpPr>
              <p:nvPr>
                <p:ph sz="half" idx="1"/>
              </p:nvPr>
            </p:nvSpPr>
            <p:spPr>
              <a:blipFill>
                <a:blip r:embed="rId3"/>
                <a:stretch>
                  <a:fillRect l="-219" t="-969" r="-43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725675" y="5541692"/>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10701765" y="5531361"/>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6566564" y="6224182"/>
            <a:ext cx="1111173" cy="1161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6578437" y="6581499"/>
            <a:ext cx="1095272" cy="1576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A67B-D3EC-4D47-B681-A6414A97C408}"/>
              </a:ext>
            </a:extLst>
          </p:cNvPr>
          <p:cNvSpPr/>
          <p:nvPr/>
        </p:nvSpPr>
        <p:spPr>
          <a:xfrm>
            <a:off x="8725003" y="5718261"/>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BAE0BE-1578-47BE-8556-3EC1733A1D0F}"/>
              </a:ext>
            </a:extLst>
          </p:cNvPr>
          <p:cNvSpPr/>
          <p:nvPr/>
        </p:nvSpPr>
        <p:spPr>
          <a:xfrm>
            <a:off x="8720304" y="5898859"/>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E61D2-7597-4FC3-A0A8-19FF9A1F76F3}"/>
              </a:ext>
            </a:extLst>
          </p:cNvPr>
          <p:cNvSpPr/>
          <p:nvPr/>
        </p:nvSpPr>
        <p:spPr>
          <a:xfrm>
            <a:off x="10701093" y="5711959"/>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032F33-6B32-4A3F-9410-D31A102ADACA}"/>
              </a:ext>
            </a:extLst>
          </p:cNvPr>
          <p:cNvSpPr/>
          <p:nvPr/>
        </p:nvSpPr>
        <p:spPr>
          <a:xfrm>
            <a:off x="10696394" y="5892557"/>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72560-B4DB-4D6C-815D-FA1C42306F0B}"/>
              </a:ext>
            </a:extLst>
          </p:cNvPr>
          <p:cNvSpPr/>
          <p:nvPr/>
        </p:nvSpPr>
        <p:spPr>
          <a:xfrm>
            <a:off x="6565680" y="5718794"/>
            <a:ext cx="1124141" cy="1220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2.3.4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Should you want to apply multiple loads to a cross-section, one can import multiple load cases using the “File-&gt;Load CSV Loads File” functionality</a:t>
            </a:r>
          </a:p>
          <a:p>
            <a:pPr lvl="1"/>
            <a:r>
              <a:rPr lang="en-US" dirty="0"/>
              <a:t>Note: When analyzing sections (including applying loads to a section), we are limited to the x-y plane for where loads can be applied. As such, if your cross-section mesh lies in a different plane, you’ll need to tell AeroComBAT what global CSYS your loads correspond to. For example, if a user’s mesh lies in the y-z plane, then +y global CSYS corresponds to the +x AeroComBAT CSYS, and the +z global CSYS corresponds to the +y AeroComBAT CSYS. Possible entries include: “+x”, “-x”, “+y”, “-y”, “+z”, “-z”</a:t>
            </a:r>
          </a:p>
          <a:p>
            <a:pPr lvl="1"/>
            <a:r>
              <a:rPr lang="en-US" dirty="0"/>
              <a:t>For this demo, we’ll maintain that +x Global corresponds to +x AeroComBAT, </a:t>
            </a:r>
            <a:r>
              <a:rPr lang="en-US" dirty="0" err="1"/>
              <a:t>etc</a:t>
            </a:r>
            <a:r>
              <a:rPr lang="en-US" dirty="0"/>
              <a:t>…</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graphicFrame>
        <p:nvGraphicFramePr>
          <p:cNvPr id="7" name="Content Placeholder 6">
            <a:extLst>
              <a:ext uri="{FF2B5EF4-FFF2-40B4-BE49-F238E27FC236}">
                <a16:creationId xmlns:a16="http://schemas.microsoft.com/office/drawing/2014/main" id="{C9242434-A149-439D-A3B5-FC10DD33134C}"/>
              </a:ext>
            </a:extLst>
          </p:cNvPr>
          <p:cNvGraphicFramePr>
            <a:graphicFrameLocks noGrp="1"/>
          </p:cNvGraphicFramePr>
          <p:nvPr>
            <p:ph sz="half" idx="2"/>
            <p:extLst>
              <p:ext uri="{D42A27DB-BD31-4B8C-83A1-F6EECF244321}">
                <p14:modId xmlns:p14="http://schemas.microsoft.com/office/powerpoint/2010/main" val="3267872161"/>
              </p:ext>
            </p:extLst>
          </p:nvPr>
        </p:nvGraphicFramePr>
        <p:xfrm>
          <a:off x="6387227" y="1272574"/>
          <a:ext cx="5578474" cy="765985"/>
        </p:xfrm>
        <a:graphic>
          <a:graphicData uri="http://schemas.openxmlformats.org/drawingml/2006/table">
            <a:tbl>
              <a:tblPr/>
              <a:tblGrid>
                <a:gridCol w="507134">
                  <a:extLst>
                    <a:ext uri="{9D8B030D-6E8A-4147-A177-3AD203B41FA5}">
                      <a16:colId xmlns:a16="http://schemas.microsoft.com/office/drawing/2014/main" val="3212816559"/>
                    </a:ext>
                  </a:extLst>
                </a:gridCol>
                <a:gridCol w="507134">
                  <a:extLst>
                    <a:ext uri="{9D8B030D-6E8A-4147-A177-3AD203B41FA5}">
                      <a16:colId xmlns:a16="http://schemas.microsoft.com/office/drawing/2014/main" val="51568064"/>
                    </a:ext>
                  </a:extLst>
                </a:gridCol>
                <a:gridCol w="507134">
                  <a:extLst>
                    <a:ext uri="{9D8B030D-6E8A-4147-A177-3AD203B41FA5}">
                      <a16:colId xmlns:a16="http://schemas.microsoft.com/office/drawing/2014/main" val="3508132755"/>
                    </a:ext>
                  </a:extLst>
                </a:gridCol>
                <a:gridCol w="507134">
                  <a:extLst>
                    <a:ext uri="{9D8B030D-6E8A-4147-A177-3AD203B41FA5}">
                      <a16:colId xmlns:a16="http://schemas.microsoft.com/office/drawing/2014/main" val="2703987728"/>
                    </a:ext>
                  </a:extLst>
                </a:gridCol>
                <a:gridCol w="507134">
                  <a:extLst>
                    <a:ext uri="{9D8B030D-6E8A-4147-A177-3AD203B41FA5}">
                      <a16:colId xmlns:a16="http://schemas.microsoft.com/office/drawing/2014/main" val="1528541702"/>
                    </a:ext>
                  </a:extLst>
                </a:gridCol>
                <a:gridCol w="507134">
                  <a:extLst>
                    <a:ext uri="{9D8B030D-6E8A-4147-A177-3AD203B41FA5}">
                      <a16:colId xmlns:a16="http://schemas.microsoft.com/office/drawing/2014/main" val="1337107844"/>
                    </a:ext>
                  </a:extLst>
                </a:gridCol>
                <a:gridCol w="507134">
                  <a:extLst>
                    <a:ext uri="{9D8B030D-6E8A-4147-A177-3AD203B41FA5}">
                      <a16:colId xmlns:a16="http://schemas.microsoft.com/office/drawing/2014/main" val="2240152963"/>
                    </a:ext>
                  </a:extLst>
                </a:gridCol>
                <a:gridCol w="507134">
                  <a:extLst>
                    <a:ext uri="{9D8B030D-6E8A-4147-A177-3AD203B41FA5}">
                      <a16:colId xmlns:a16="http://schemas.microsoft.com/office/drawing/2014/main" val="683135055"/>
                    </a:ext>
                  </a:extLst>
                </a:gridCol>
                <a:gridCol w="507134">
                  <a:extLst>
                    <a:ext uri="{9D8B030D-6E8A-4147-A177-3AD203B41FA5}">
                      <a16:colId xmlns:a16="http://schemas.microsoft.com/office/drawing/2014/main" val="3819038882"/>
                    </a:ext>
                  </a:extLst>
                </a:gridCol>
                <a:gridCol w="507134">
                  <a:extLst>
                    <a:ext uri="{9D8B030D-6E8A-4147-A177-3AD203B41FA5}">
                      <a16:colId xmlns:a16="http://schemas.microsoft.com/office/drawing/2014/main" val="2918882971"/>
                    </a:ext>
                  </a:extLst>
                </a:gridCol>
                <a:gridCol w="507134">
                  <a:extLst>
                    <a:ext uri="{9D8B030D-6E8A-4147-A177-3AD203B41FA5}">
                      <a16:colId xmlns:a16="http://schemas.microsoft.com/office/drawing/2014/main" val="20217932"/>
                    </a:ext>
                  </a:extLst>
                </a:gridCol>
              </a:tblGrid>
              <a:tr h="153197">
                <a:tc>
                  <a:txBody>
                    <a:bodyPr/>
                    <a:lstStyle/>
                    <a:p>
                      <a:pPr algn="l" fontAlgn="b"/>
                      <a:r>
                        <a:rPr lang="en-US" sz="900" b="0" i="0" u="none" strike="noStrike">
                          <a:solidFill>
                            <a:srgbClr val="000000"/>
                          </a:solidFill>
                          <a:effectLst/>
                          <a:latin typeface="Calibri" panose="020F0502020204030204" pitchFamily="34" charset="0"/>
                        </a:rPr>
                        <a:t>Section</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LCID</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543722"/>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721289"/>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348333"/>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22114"/>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991441"/>
                  </a:ext>
                </a:extLst>
              </a:tr>
            </a:tbl>
          </a:graphicData>
        </a:graphic>
      </p:graphicFrame>
      <p:pic>
        <p:nvPicPr>
          <p:cNvPr id="17" name="Picture 16">
            <a:extLst>
              <a:ext uri="{FF2B5EF4-FFF2-40B4-BE49-F238E27FC236}">
                <a16:creationId xmlns:a16="http://schemas.microsoft.com/office/drawing/2014/main" id="{801BE52A-DD55-4CE0-8EEC-CC9EDA65ACFE}"/>
              </a:ext>
            </a:extLst>
          </p:cNvPr>
          <p:cNvPicPr>
            <a:picLocks noChangeAspect="1"/>
          </p:cNvPicPr>
          <p:nvPr/>
        </p:nvPicPr>
        <p:blipFill>
          <a:blip r:embed="rId2"/>
          <a:stretch>
            <a:fillRect/>
          </a:stretch>
        </p:blipFill>
        <p:spPr>
          <a:xfrm>
            <a:off x="6387227" y="2181641"/>
            <a:ext cx="1711351" cy="674169"/>
          </a:xfrm>
          <a:prstGeom prst="rect">
            <a:avLst/>
          </a:prstGeom>
        </p:spPr>
      </p:pic>
      <p:pic>
        <p:nvPicPr>
          <p:cNvPr id="20" name="Picture 19">
            <a:extLst>
              <a:ext uri="{FF2B5EF4-FFF2-40B4-BE49-F238E27FC236}">
                <a16:creationId xmlns:a16="http://schemas.microsoft.com/office/drawing/2014/main" id="{8D80B89F-3632-44CC-BA9C-9BDD5A6C8877}"/>
              </a:ext>
            </a:extLst>
          </p:cNvPr>
          <p:cNvPicPr>
            <a:picLocks noChangeAspect="1"/>
          </p:cNvPicPr>
          <p:nvPr/>
        </p:nvPicPr>
        <p:blipFill>
          <a:blip r:embed="rId3"/>
          <a:stretch>
            <a:fillRect/>
          </a:stretch>
        </p:blipFill>
        <p:spPr>
          <a:xfrm>
            <a:off x="8364790" y="2181641"/>
            <a:ext cx="1623347" cy="624615"/>
          </a:xfrm>
          <a:prstGeom prst="rect">
            <a:avLst/>
          </a:prstGeom>
        </p:spPr>
      </p:pic>
      <p:pic>
        <p:nvPicPr>
          <p:cNvPr id="22" name="Picture 21">
            <a:extLst>
              <a:ext uri="{FF2B5EF4-FFF2-40B4-BE49-F238E27FC236}">
                <a16:creationId xmlns:a16="http://schemas.microsoft.com/office/drawing/2014/main" id="{9AECDD19-0473-4F14-A88E-9063BBE13A2E}"/>
              </a:ext>
            </a:extLst>
          </p:cNvPr>
          <p:cNvPicPr>
            <a:picLocks noChangeAspect="1"/>
          </p:cNvPicPr>
          <p:nvPr/>
        </p:nvPicPr>
        <p:blipFill>
          <a:blip r:embed="rId4"/>
          <a:stretch>
            <a:fillRect/>
          </a:stretch>
        </p:blipFill>
        <p:spPr>
          <a:xfrm>
            <a:off x="7191102" y="2951499"/>
            <a:ext cx="3738884" cy="3908662"/>
          </a:xfrm>
          <a:prstGeom prst="rect">
            <a:avLst/>
          </a:prstGeom>
        </p:spPr>
      </p:pic>
    </p:spTree>
    <p:extLst>
      <p:ext uri="{BB962C8B-B14F-4D97-AF65-F5344CB8AC3E}">
        <p14:creationId xmlns:p14="http://schemas.microsoft.com/office/powerpoint/2010/main" val="296901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C427C7-D3C5-4906-9A75-62E3D95F9354}"/>
              </a:ext>
            </a:extLst>
          </p:cNvPr>
          <p:cNvPicPr>
            <a:picLocks noGrp="1" noChangeAspect="1"/>
          </p:cNvPicPr>
          <p:nvPr>
            <p:ph sz="half" idx="2"/>
          </p:nvPr>
        </p:nvPicPr>
        <p:blipFill>
          <a:blip r:embed="rId2"/>
          <a:stretch>
            <a:fillRect/>
          </a:stretch>
        </p:blipFill>
        <p:spPr>
          <a:xfrm>
            <a:off x="6338318" y="978676"/>
            <a:ext cx="5307190" cy="5728473"/>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2.3.5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When importing loads, the user now has access to three additional load sources: “All”, “Set”, and “Load ID”</a:t>
            </a:r>
          </a:p>
          <a:p>
            <a:pPr lvl="1"/>
            <a:r>
              <a:rPr lang="en-US" dirty="0"/>
              <a:t>“All”: Will load your cross-section with all loads that have been added to the section</a:t>
            </a:r>
          </a:p>
          <a:p>
            <a:pPr lvl="1"/>
            <a:r>
              <a:rPr lang="en-US" dirty="0"/>
              <a:t>“Set”: All imported loads that come from the same .csv file will share a set ID. This option will then load the section with all loads associated with the chosen Set ID</a:t>
            </a:r>
          </a:p>
          <a:p>
            <a:pPr lvl="1"/>
            <a:r>
              <a:rPr lang="en-US" dirty="0"/>
              <a:t>“Load ID”: All load IDs that have been added to a section will be added to the additional load drop down. When an individual load is selected, from the drop down, it will populate the load fields, all automatically transformed to the reference axis of the cross-section</a:t>
            </a:r>
          </a:p>
          <a:p>
            <a:r>
              <a:rPr lang="en-US" dirty="0"/>
              <a:t>The user can then select a contour, and click the “Load Cross-Section” button for results.</a:t>
            </a:r>
          </a:p>
          <a:p>
            <a:pPr lvl="1"/>
            <a:r>
              <a:rPr lang="en-US" dirty="0"/>
              <a:t>Note: When choosing the “All” or “Set” options which will load the cross-section with multiple load cases, the Max Abs envelope of the selected contour will be shown for each element. However, individual load cases can always be selected and investigated using the “Load ID” option.</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DB3450A9-3597-444D-994C-D1DCD259CE42}"/>
              </a:ext>
            </a:extLst>
          </p:cNvPr>
          <p:cNvSpPr/>
          <p:nvPr/>
        </p:nvSpPr>
        <p:spPr>
          <a:xfrm>
            <a:off x="6453167" y="5820741"/>
            <a:ext cx="1027189" cy="10070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9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Further develop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Further develop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and exporting models from NASTRAN models to and from AeroComBAT</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3505</TotalTime>
  <Words>5120</Words>
  <Application>Microsoft Office PowerPoint</Application>
  <PresentationFormat>Widescreen</PresentationFormat>
  <Paragraphs>508</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2.3.1 – AeroComBAT cross-sectional Analysis</vt:lpstr>
      <vt:lpstr>2.3.2 – AeroComBAT cross-sectional Analysis</vt:lpstr>
      <vt:lpstr>2.3.3 – AeroComBAT cross-sectional Analysis</vt:lpstr>
      <vt:lpstr>2.3.4 – AeroComBAT cross-sectional Analysis</vt:lpstr>
      <vt:lpstr>2.3.5 – AeroComBAT cross-sectional Analysis</vt:lpstr>
      <vt:lpstr>3.0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4.1.14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71</cp:revision>
  <dcterms:created xsi:type="dcterms:W3CDTF">2021-01-11T16:01:25Z</dcterms:created>
  <dcterms:modified xsi:type="dcterms:W3CDTF">2021-01-28T18:58:38Z</dcterms:modified>
</cp:coreProperties>
</file>